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23"/>
  </p:notesMasterIdLst>
  <p:sldIdLst>
    <p:sldId id="256" r:id="rId2"/>
    <p:sldId id="258" r:id="rId3"/>
    <p:sldId id="268" r:id="rId4"/>
    <p:sldId id="270" r:id="rId5"/>
    <p:sldId id="271" r:id="rId6"/>
    <p:sldId id="276" r:id="rId7"/>
    <p:sldId id="272" r:id="rId8"/>
    <p:sldId id="275" r:id="rId9"/>
    <p:sldId id="277" r:id="rId10"/>
    <p:sldId id="273" r:id="rId11"/>
    <p:sldId id="274" r:id="rId12"/>
    <p:sldId id="279" r:id="rId13"/>
    <p:sldId id="278" r:id="rId14"/>
    <p:sldId id="280" r:id="rId15"/>
    <p:sldId id="281" r:id="rId16"/>
    <p:sldId id="282" r:id="rId17"/>
    <p:sldId id="283" r:id="rId18"/>
    <p:sldId id="284" r:id="rId19"/>
    <p:sldId id="285" r:id="rId20"/>
    <p:sldId id="286" r:id="rId21"/>
    <p:sldId id="28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6357" autoAdjust="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AA612-B3B7-41D4-9CC8-CC2D486CFD69}"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15CFD-C486-4E67-8397-869EC5496486}" type="slidenum">
              <a:rPr lang="en-US" smtClean="0"/>
              <a:t>‹#›</a:t>
            </a:fld>
            <a:endParaRPr lang="en-US"/>
          </a:p>
        </p:txBody>
      </p:sp>
    </p:spTree>
    <p:extLst>
      <p:ext uri="{BB962C8B-B14F-4D97-AF65-F5344CB8AC3E}">
        <p14:creationId xmlns:p14="http://schemas.microsoft.com/office/powerpoint/2010/main" val="755564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the 1960's a growing concern was expressed about differing cost accounting practices being followed under defense contracts. One report, in the House or Representatives, House Report 1455 dated May 23, 1968, observed that the absence of standards for defense contract cost accounting was adversely affecting Government procurements. </a:t>
            </a:r>
            <a:r>
              <a:rPr lang="en-US" sz="1200" b="1" dirty="0">
                <a:latin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Calibri" panose="020F0502020204030204" pitchFamily="34" charset="0"/>
              </a:rPr>
              <a:t>In fiscal year 1969, total government procurement was 53 Billion, of which $45.9B represented negotiated procurements.  These were procurements where cost or pricing data was used, rather than advertised or competitive procurements.  Of the $53B of government spending, $40B was related to DoD, which a similar percentage being negotiated procurements.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Calibri" panose="020F0502020204030204" pitchFamily="34" charset="0"/>
              </a:rPr>
              <a:t>The numbers for cost or pricing data procurements were large, and there were increasing pressures for Congress to act and establish cost accounting standards to put the government on a level playing field.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Calibri" panose="020F0502020204030204" pitchFamily="34" charset="0"/>
              </a:rPr>
              <a:t>Admiral Rickover, who established the nuclear propulsion program for the Navy, testified that more than 2 billion dollars could be saved annually by establishing uniform cost accounting standards.  In the absence of uniform cost accounting standards, he alleged contractors were overcharging.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Calibri" panose="020F0502020204030204" pitchFamily="34" charset="0"/>
              </a:rPr>
              <a:t>Note:  Admiral Rickover, was running one of the largest programs at DoD, and he saw first-hand how this “overcharging” was occurring due to the changing of costs estimating and cost accounting methods and standards. </a:t>
            </a:r>
          </a:p>
          <a:p>
            <a:endParaRPr lang="en-US" dirty="0"/>
          </a:p>
        </p:txBody>
      </p:sp>
      <p:sp>
        <p:nvSpPr>
          <p:cNvPr id="4" name="Slide Number Placeholder 3"/>
          <p:cNvSpPr>
            <a:spLocks noGrp="1"/>
          </p:cNvSpPr>
          <p:nvPr>
            <p:ph type="sldNum" sz="quarter" idx="5"/>
          </p:nvPr>
        </p:nvSpPr>
        <p:spPr/>
        <p:txBody>
          <a:bodyPr/>
          <a:lstStyle/>
          <a:p>
            <a:fld id="{BE215CFD-C486-4E67-8397-869EC5496486}" type="slidenum">
              <a:rPr lang="en-US" smtClean="0"/>
              <a:t>2</a:t>
            </a:fld>
            <a:endParaRPr lang="en-US"/>
          </a:p>
        </p:txBody>
      </p:sp>
    </p:spTree>
    <p:extLst>
      <p:ext uri="{BB962C8B-B14F-4D97-AF65-F5344CB8AC3E}">
        <p14:creationId xmlns:p14="http://schemas.microsoft.com/office/powerpoint/2010/main" val="4178681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There are potentially 2 questions that need to be answered to determine if a contract award is CAS covered, they 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dirty="0"/>
              <a:t>Does the contract/subcontract meet one of the exemptions.  If the answer is No, then we go to the 2</a:t>
            </a:r>
            <a:r>
              <a:rPr lang="en-US" baseline="30000" dirty="0"/>
              <a:t>nd</a:t>
            </a:r>
            <a:r>
              <a:rPr lang="en-US" dirty="0"/>
              <a:t> questions, which is: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dirty="0"/>
              <a:t>Is current award $7.5M or more, or is the business unit currently performing on a CAS covered contract or subcontract valued at $7.5M or more?  If the answer is yes, the award is CAS covered.</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392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80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032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637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119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221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415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493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222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75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buClr>
                <a:schemeClr val="accent2"/>
              </a:buClr>
              <a:buSzPct val="150000"/>
              <a:buFont typeface="Arial" panose="020B0604020202020204" pitchFamily="34" charset="0"/>
              <a:buChar char="•"/>
            </a:pPr>
            <a:r>
              <a:rPr lang="en-US" dirty="0"/>
              <a:t>More statements from Admiral Rickover.  He had a lot at stake in fixing these issues as these issues were not only affecting his program, but DoD as a whole.</a:t>
            </a:r>
          </a:p>
          <a:p>
            <a:pPr marL="285750" indent="-285750">
              <a:spcAft>
                <a:spcPts val="1200"/>
              </a:spcAft>
              <a:buClr>
                <a:schemeClr val="accent2"/>
              </a:buClr>
              <a:buSzPct val="150000"/>
              <a:buFont typeface="Arial" panose="020B0604020202020204" pitchFamily="34" charset="0"/>
              <a:buChar char="•"/>
            </a:pPr>
            <a:endParaRPr lang="en-US" dirty="0"/>
          </a:p>
          <a:p>
            <a:pPr marL="285750" indent="-285750">
              <a:spcAft>
                <a:spcPts val="1200"/>
              </a:spcAft>
              <a:buClr>
                <a:schemeClr val="accent2"/>
              </a:buClr>
              <a:buSzPct val="150000"/>
              <a:buFont typeface="Arial" panose="020B0604020202020204" pitchFamily="34" charset="0"/>
              <a:buChar char="•"/>
            </a:pPr>
            <a:r>
              <a:rPr lang="en-US" dirty="0"/>
              <a:t>“The lack of uniform accounting standards is the most </a:t>
            </a:r>
            <a:r>
              <a:rPr lang="en-US" b="1" dirty="0"/>
              <a:t>serious deficiency in Government procurement today";</a:t>
            </a:r>
          </a:p>
          <a:p>
            <a:pPr marL="285750" indent="-285750">
              <a:spcAft>
                <a:spcPts val="1200"/>
              </a:spcAft>
              <a:buClr>
                <a:schemeClr val="accent2"/>
              </a:buClr>
              <a:buSzPct val="150000"/>
              <a:buFont typeface="Arial" panose="020B0604020202020204" pitchFamily="34" charset="0"/>
              <a:buChar char="•"/>
            </a:pPr>
            <a:endParaRPr lang="en-US" b="1" dirty="0"/>
          </a:p>
          <a:p>
            <a:pPr marL="285750" indent="-285750">
              <a:spcAft>
                <a:spcPts val="1200"/>
              </a:spcAft>
              <a:buClr>
                <a:schemeClr val="accent2"/>
              </a:buClr>
              <a:buSzPct val="150000"/>
              <a:buFont typeface="Arial" panose="020B0604020202020204" pitchFamily="34" charset="0"/>
              <a:buChar char="•"/>
            </a:pPr>
            <a:r>
              <a:rPr lang="en-US" dirty="0"/>
              <a:t>The "industry will not establish such standards because </a:t>
            </a:r>
            <a:r>
              <a:rPr lang="en-US" b="1" dirty="0"/>
              <a:t>it is not to their advantage to do so</a:t>
            </a:r>
            <a:r>
              <a:rPr lang="en-US" dirty="0"/>
              <a:t>"; Doing so takes away their advantage of changing their methods of pricing and accumulating costs, and inevitably hurts their profit</a:t>
            </a:r>
          </a:p>
          <a:p>
            <a:pPr marL="285750" indent="-285750">
              <a:spcAft>
                <a:spcPts val="1200"/>
              </a:spcAft>
              <a:buClr>
                <a:schemeClr val="accent2"/>
              </a:buClr>
              <a:buSzPct val="150000"/>
              <a:buFont typeface="Arial" panose="020B0604020202020204" pitchFamily="34" charset="0"/>
              <a:buChar char="•"/>
            </a:pPr>
            <a:endParaRPr lang="en-US" dirty="0"/>
          </a:p>
          <a:p>
            <a:pPr marL="285750" indent="-285750">
              <a:spcAft>
                <a:spcPts val="1200"/>
              </a:spcAft>
              <a:buClr>
                <a:schemeClr val="accent2"/>
              </a:buClr>
              <a:buSzPct val="150000"/>
              <a:buFont typeface="Arial" panose="020B0604020202020204" pitchFamily="34" charset="0"/>
              <a:buChar char="•"/>
            </a:pPr>
            <a:r>
              <a:rPr lang="en-US" dirty="0"/>
              <a:t>The accounting profession "has had ample time and opportunity to establish effective standards" but pays "only lip service to the concept";  Lip service meaning the industry and accounting profession says that would like to fix these issues, but they will not act, it is not to their benefit to fix., and  </a:t>
            </a:r>
          </a:p>
          <a:p>
            <a:pPr marL="285750" indent="-285750">
              <a:spcAft>
                <a:spcPts val="1200"/>
              </a:spcAft>
              <a:buClr>
                <a:schemeClr val="accent2"/>
              </a:buClr>
              <a:buSzPct val="150000"/>
              <a:buFont typeface="Arial" panose="020B0604020202020204" pitchFamily="34" charset="0"/>
              <a:buChar char="•"/>
            </a:pPr>
            <a:endParaRPr lang="en-US" dirty="0"/>
          </a:p>
          <a:p>
            <a:pPr marL="285750" indent="-285750">
              <a:spcAft>
                <a:spcPts val="1200"/>
              </a:spcAft>
              <a:buClr>
                <a:schemeClr val="accent2"/>
              </a:buClr>
              <a:buSzPct val="150000"/>
              <a:buFont typeface="Arial" panose="020B0604020202020204" pitchFamily="34" charset="0"/>
              <a:buChar char="•"/>
            </a:pPr>
            <a:r>
              <a:rPr lang="en-US" dirty="0"/>
              <a:t>"If uniform </a:t>
            </a:r>
            <a:r>
              <a:rPr lang="en-US" b="1" dirty="0"/>
              <a:t>accounting standards are ever to be established the initiative will have to come from Congress." </a:t>
            </a:r>
          </a:p>
          <a:p>
            <a:pPr marL="285750" indent="-285750">
              <a:spcAft>
                <a:spcPts val="1200"/>
              </a:spcAft>
              <a:buClr>
                <a:schemeClr val="accent2"/>
              </a:buClr>
              <a:buSzPct val="150000"/>
              <a:buFont typeface="Arial" panose="020B0604020202020204" pitchFamily="34" charset="0"/>
              <a:buChar char="•"/>
            </a:pPr>
            <a:endParaRPr lang="en-US" b="1" dirty="0"/>
          </a:p>
          <a:p>
            <a:pPr marL="342900" indent="-342900">
              <a:spcAft>
                <a:spcPts val="2400"/>
              </a:spcAft>
              <a:buClr>
                <a:schemeClr val="accent2"/>
              </a:buClr>
              <a:buSzPct val="150000"/>
              <a:buFont typeface="Arial" panose="020B0604020202020204" pitchFamily="34" charset="0"/>
              <a:buChar char="•"/>
            </a:pPr>
            <a:r>
              <a:rPr lang="en-US" dirty="0"/>
              <a:t>"In the absence of true competition, the Government must rely on contractor cost estimates and cost records in pricing its contracts. However, under today's procurement rules, it is virtually impossible to discover what it costs to manufacture defense equipment and what profit industry makes in producing it--unless months are spent reconstructing suppliers ' books. Contracting Officers repeatedly face the Hobson's choice of delaying important work to analyze thoroughly and negotiate costs or placing the contract without understanding fully the basis for the price."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082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44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This slide captures the issues associated with cost accounting standards, or lack thereof, as stated by the Comptroller General of the US in 1969.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285750" indent="-285750">
              <a:buFont typeface="Arial" panose="020B0604020202020204" pitchFamily="34" charset="0"/>
              <a:buChar char="•"/>
            </a:pPr>
            <a:r>
              <a:rPr lang="en-US" dirty="0"/>
              <a:t>A recurring problem in Government contracting is that, in reporting to the Government on both proposed and incurred costs, contractors may select from alternative accounting methods without specific criteria governing such selection.  In other words, contractors sometimes present cost data in pricing proposals differently from they record their cost of performance.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problem adds difficulty concerning compliance with Public Law 87-653, the Truth-In-Negotiations Act (TINA), approved September 10, 1962.  The act provides that a contractor must certify that to the best of his knowledge and belief the cost or pricing data he/she submitted was accurate, complete, and current.   So, I wanted to make sure I captured this.  If a contractor elects to change its methodology between the way it bids its contracts and accounts for them, and does not disclose this to the government, then the government is not on equal footing or a level playing field.  The contractor has not provided complete information.  So, even if you are not a CAS covered organization you can still get in trouble violating TINA.  If you are a CAS covered contractor and are non-compliant with a CAS standard, the government may also pursue defective pricing and false claims acts violations.  THIS IS IMPORTANT.</a:t>
            </a:r>
          </a:p>
          <a:p>
            <a:endParaRPr lang="en-US" dirty="0"/>
          </a:p>
          <a:p>
            <a:pPr marL="285750" indent="-285750">
              <a:buFont typeface="Arial" panose="020B0604020202020204" pitchFamily="34" charset="0"/>
              <a:buChar char="•"/>
            </a:pPr>
            <a:r>
              <a:rPr lang="en-US" dirty="0"/>
              <a:t>Properly administered cost-accounting standards, together with disclosure by the contractor of his cost accounting practices and agreement thereto by the responsible Government representative, could do much to promote a common understanding as to the methods of cost determination to be used consistently under specific circumstances and thereby minimize subsequent controversy in the administration and settlement of the contract.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Between this slide and the previous slide it should become apparent that cost accounting standard issues are big issues, ones in which the government takes it seriously, and ones in which non-compliance can bleed over to other non-compliances such as TINA and the False Claims Act.  Even if you are not a CAS covered organization, you still need to apply consistency in your cost accounting in your proposals and actual costs.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05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96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06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Is your Organization CAS Covered?  To be CAS covered you must have a “trigger” contract.  A trigger contract is a sole source contract of $7.5M or more.  Once you are awarded a sole source contract in this amount you will be CAS covered.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All subsequent awards of $2M or more will be CAS covered unless and exemption applies.  The 2 most common exemptions are competitive, Firm Fixed Price contracts and commercial items.  All sole source contracts will not be exempt.  As you can see there are other exemptions both listed on the slide and within the chart.  We’re not going over them as they really do not apply to Ultra.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Also, the TINA and CAS thresholds are harmonized, meaning if you have a TINA contract, and have had a trigger, that same contract will be CAS covered.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92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765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939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There are potentially 2 questions that need to be answered to determine if a contract award is CAS covered, they 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dirty="0"/>
              <a:t>Does the contract/subcontract meet one of the exemptions.  If the answer is No, then we go to the 2</a:t>
            </a:r>
            <a:r>
              <a:rPr lang="en-US" baseline="30000" dirty="0"/>
              <a:t>nd</a:t>
            </a:r>
            <a:r>
              <a:rPr lang="en-US" dirty="0"/>
              <a:t> questions, which is: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dirty="0"/>
              <a:t>Is current award $7.5M or more, or is the business unit currently performing on a CAS covered contract or subcontract valued at $7.5M or more?  If the answer is yes, the award is CAS covered.</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5CFD-C486-4E67-8397-869EC5496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620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1B8F32D-D8B6-4B9E-9CBF-DCAC30B7B93D}" type="datetimeFigureOut">
              <a:rPr lang="en-US" smtClean="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47208130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B8F32D-D8B6-4B9E-9CBF-DCAC30B7B93D}"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74204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B8F32D-D8B6-4B9E-9CBF-DCAC30B7B93D}"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35310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B8F32D-D8B6-4B9E-9CBF-DCAC30B7B93D}" type="datetimeFigureOut">
              <a:rPr lang="en-US" smtClean="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62181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1B8F32D-D8B6-4B9E-9CBF-DCAC30B7B93D}" type="datetimeFigureOut">
              <a:rPr lang="en-US" smtClean="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1939194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1B8F32D-D8B6-4B9E-9CBF-DCAC30B7B93D}" type="datetimeFigureOut">
              <a:rPr lang="en-US" smtClean="0"/>
              <a:t>6/8/2023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52883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1B8F32D-D8B6-4B9E-9CBF-DCAC30B7B93D}" type="datetimeFigureOut">
              <a:rPr lang="en-US" smtClean="0"/>
              <a:pPr/>
              <a:t>6/8/2023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553ECD-7F6D-420D-93CA-D8D15EB427AC}"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2489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B8F32D-D8B6-4B9E-9CBF-DCAC30B7B93D}" type="datetimeFigureOut">
              <a:rPr lang="en-US" smtClean="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85241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8F32D-D8B6-4B9E-9CBF-DCAC30B7B93D}" type="datetimeFigureOut">
              <a:rPr lang="en-US" smtClean="0"/>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37553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1B8F32D-D8B6-4B9E-9CBF-DCAC30B7B93D}" type="datetimeFigureOut">
              <a:rPr lang="en-US" smtClean="0"/>
              <a:t>6/8/2023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71479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1B8F32D-D8B6-4B9E-9CBF-DCAC30B7B93D}" type="datetimeFigureOut">
              <a:rPr lang="en-US" smtClean="0"/>
              <a:t>6/8/2023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407666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1B8F32D-D8B6-4B9E-9CBF-DCAC30B7B93D}" type="datetimeFigureOut">
              <a:rPr lang="en-US" smtClean="0"/>
              <a:pPr/>
              <a:t>6/8/2023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191610067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45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1" name="Picture 1">
            <a:extLst>
              <a:ext uri="{FF2B5EF4-FFF2-40B4-BE49-F238E27FC236}">
                <a16:creationId xmlns:a16="http://schemas.microsoft.com/office/drawing/2014/main" id="{78589391-3145-93FA-4447-F5B1AFB1C968}"/>
              </a:ext>
            </a:extLst>
          </p:cNvPr>
          <p:cNvPicPr>
            <a:picLocks noChangeAspect="1"/>
          </p:cNvPicPr>
          <p:nvPr/>
        </p:nvPicPr>
        <p:blipFill rotWithShape="1">
          <a:blip r:embed="rId2">
            <a:alphaModFix amt="40000"/>
          </a:blip>
          <a:srcRect t="43736" r="-1" b="-1"/>
          <a:stretch/>
        </p:blipFill>
        <p:spPr>
          <a:xfrm>
            <a:off x="20" y="10"/>
            <a:ext cx="12188932" cy="6857990"/>
          </a:xfrm>
          <a:prstGeom prst="rect">
            <a:avLst/>
          </a:prstGeom>
        </p:spPr>
      </p:pic>
      <p:sp>
        <p:nvSpPr>
          <p:cNvPr id="3" name="Subtitle 2">
            <a:extLst>
              <a:ext uri="{FF2B5EF4-FFF2-40B4-BE49-F238E27FC236}">
                <a16:creationId xmlns:a16="http://schemas.microsoft.com/office/drawing/2014/main" id="{2E4EB5CB-8838-C0F9-C682-B6136BD7903D}"/>
              </a:ext>
            </a:extLst>
          </p:cNvPr>
          <p:cNvSpPr>
            <a:spLocks noGrp="1"/>
          </p:cNvSpPr>
          <p:nvPr>
            <p:ph idx="1"/>
          </p:nvPr>
        </p:nvSpPr>
        <p:spPr/>
        <p:txBody>
          <a:bodyPr anchor="b">
            <a:normAutofit/>
          </a:bodyPr>
          <a:lstStyle/>
          <a:p>
            <a:pPr algn="r"/>
            <a:r>
              <a:rPr lang="en-GB" sz="2400" dirty="0">
                <a:solidFill>
                  <a:schemeClr val="tx1"/>
                </a:solidFill>
                <a:latin typeface="Arial" panose="020B0604020202020204" pitchFamily="34" charset="0"/>
                <a:cs typeface="Arial" panose="020B0604020202020204" pitchFamily="34" charset="0"/>
              </a:rPr>
              <a:t>Background &amp; History and CAS Contract Determination  </a:t>
            </a:r>
            <a:br>
              <a:rPr lang="en-US" sz="8800" dirty="0"/>
            </a:br>
            <a:endParaRPr lang="en-GB" sz="2400" dirty="0">
              <a:latin typeface="Arial" panose="020B0604020202020204" pitchFamily="34" charset="0"/>
              <a:cs typeface="Arial" panose="020B0604020202020204" pitchFamily="34" charset="0"/>
            </a:endParaRPr>
          </a:p>
          <a:p>
            <a:pPr algn="r"/>
            <a:endParaRPr lang="en-US" dirty="0">
              <a:solidFill>
                <a:srgbClr val="FFFFFF"/>
              </a:solidFill>
            </a:endParaRPr>
          </a:p>
        </p:txBody>
      </p:sp>
      <p:sp>
        <p:nvSpPr>
          <p:cNvPr id="6" name="Title 5">
            <a:extLst>
              <a:ext uri="{FF2B5EF4-FFF2-40B4-BE49-F238E27FC236}">
                <a16:creationId xmlns:a16="http://schemas.microsoft.com/office/drawing/2014/main" id="{2158B5D7-2C38-A1D0-760B-E042F274DEFF}"/>
              </a:ext>
            </a:extLst>
          </p:cNvPr>
          <p:cNvSpPr>
            <a:spLocks noGrp="1"/>
          </p:cNvSpPr>
          <p:nvPr>
            <p:ph type="title"/>
          </p:nvPr>
        </p:nvSpPr>
        <p:spPr/>
        <p:txBody>
          <a:bodyPr/>
          <a:lstStyle/>
          <a:p>
            <a:r>
              <a:rPr lang="en-US" dirty="0"/>
              <a:t>Cost Accounting Standards - Basics</a:t>
            </a:r>
          </a:p>
        </p:txBody>
      </p:sp>
    </p:spTree>
    <p:extLst>
      <p:ext uri="{BB962C8B-B14F-4D97-AF65-F5344CB8AC3E}">
        <p14:creationId xmlns:p14="http://schemas.microsoft.com/office/powerpoint/2010/main" val="299432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a:bodyPr>
          <a:lstStyle/>
          <a:p>
            <a:r>
              <a:rPr lang="en-GB" sz="2000" dirty="0">
                <a:solidFill>
                  <a:srgbClr val="5B676F"/>
                </a:solidFill>
                <a:latin typeface="Arial"/>
                <a:cs typeface="Arial"/>
              </a:rPr>
              <a:t>CAS Determination </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1" y="1485900"/>
            <a:ext cx="5902158" cy="4393692"/>
          </a:xfrm>
        </p:spPr>
        <p:txBody>
          <a:bodyPr>
            <a:normAutofit/>
          </a:bodyPr>
          <a:lstStyle/>
          <a:p>
            <a:pPr lvl="1" indent="0">
              <a:spcAft>
                <a:spcPts val="600"/>
              </a:spcAft>
              <a:buClr>
                <a:schemeClr val="accent2"/>
              </a:buClr>
              <a:buSzPct val="150000"/>
              <a:buNone/>
            </a:pPr>
            <a:endParaRPr lang="en-US" dirty="0"/>
          </a:p>
          <a:p>
            <a:pPr marL="0" indent="0">
              <a:buNone/>
            </a:pPr>
            <a:endParaRPr lang="en-US" sz="2400" dirty="0"/>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pic>
        <p:nvPicPr>
          <p:cNvPr id="7" name="Picture 6">
            <a:extLst>
              <a:ext uri="{FF2B5EF4-FFF2-40B4-BE49-F238E27FC236}">
                <a16:creationId xmlns:a16="http://schemas.microsoft.com/office/drawing/2014/main" id="{688CA2E1-0254-0D68-7194-8E251198D64F}"/>
              </a:ext>
            </a:extLst>
          </p:cNvPr>
          <p:cNvPicPr>
            <a:picLocks noChangeAspect="1"/>
          </p:cNvPicPr>
          <p:nvPr/>
        </p:nvPicPr>
        <p:blipFill>
          <a:blip r:embed="rId3"/>
          <a:stretch>
            <a:fillRect/>
          </a:stretch>
        </p:blipFill>
        <p:spPr>
          <a:xfrm>
            <a:off x="7801583" y="1429774"/>
            <a:ext cx="3277473" cy="4327713"/>
          </a:xfrm>
          <a:prstGeom prst="rect">
            <a:avLst/>
          </a:prstGeom>
        </p:spPr>
      </p:pic>
      <p:pic>
        <p:nvPicPr>
          <p:cNvPr id="9" name="Picture 8">
            <a:extLst>
              <a:ext uri="{FF2B5EF4-FFF2-40B4-BE49-F238E27FC236}">
                <a16:creationId xmlns:a16="http://schemas.microsoft.com/office/drawing/2014/main" id="{74A72E4F-E5D7-737C-CB97-3720B42C81CC}"/>
              </a:ext>
            </a:extLst>
          </p:cNvPr>
          <p:cNvPicPr>
            <a:picLocks noChangeAspect="1"/>
          </p:cNvPicPr>
          <p:nvPr/>
        </p:nvPicPr>
        <p:blipFill>
          <a:blip r:embed="rId4"/>
          <a:stretch>
            <a:fillRect/>
          </a:stretch>
        </p:blipFill>
        <p:spPr>
          <a:xfrm>
            <a:off x="1426926" y="1653351"/>
            <a:ext cx="4591050" cy="4314825"/>
          </a:xfrm>
          <a:prstGeom prst="rect">
            <a:avLst/>
          </a:prstGeom>
        </p:spPr>
      </p:pic>
    </p:spTree>
    <p:extLst>
      <p:ext uri="{BB962C8B-B14F-4D97-AF65-F5344CB8AC3E}">
        <p14:creationId xmlns:p14="http://schemas.microsoft.com/office/powerpoint/2010/main" val="3209728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a:bodyPr>
          <a:lstStyle/>
          <a:p>
            <a:r>
              <a:rPr lang="en-GB" sz="2000" dirty="0">
                <a:solidFill>
                  <a:srgbClr val="5B676F"/>
                </a:solidFill>
                <a:latin typeface="Arial"/>
                <a:cs typeface="Arial"/>
              </a:rPr>
              <a:t>Full Or Modified Coverage </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1" y="1485900"/>
            <a:ext cx="5902158" cy="4393692"/>
          </a:xfrm>
        </p:spPr>
        <p:txBody>
          <a:bodyPr>
            <a:normAutofit/>
          </a:bodyPr>
          <a:lstStyle/>
          <a:p>
            <a:pPr lvl="1" indent="0">
              <a:spcAft>
                <a:spcPts val="600"/>
              </a:spcAft>
              <a:buClr>
                <a:schemeClr val="accent2"/>
              </a:buClr>
              <a:buSzPct val="150000"/>
              <a:buNone/>
            </a:pPr>
            <a:endParaRPr lang="en-US" dirty="0"/>
          </a:p>
          <a:p>
            <a:pPr marL="0" indent="0">
              <a:buNone/>
            </a:pPr>
            <a:endParaRPr lang="en-US" sz="2400" dirty="0"/>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pic>
        <p:nvPicPr>
          <p:cNvPr id="4" name="Picture 3">
            <a:extLst>
              <a:ext uri="{FF2B5EF4-FFF2-40B4-BE49-F238E27FC236}">
                <a16:creationId xmlns:a16="http://schemas.microsoft.com/office/drawing/2014/main" id="{5C1474B0-6DF0-3F7D-4F07-915F092AB726}"/>
              </a:ext>
            </a:extLst>
          </p:cNvPr>
          <p:cNvPicPr>
            <a:picLocks noChangeAspect="1"/>
          </p:cNvPicPr>
          <p:nvPr/>
        </p:nvPicPr>
        <p:blipFill>
          <a:blip r:embed="rId3"/>
          <a:stretch>
            <a:fillRect/>
          </a:stretch>
        </p:blipFill>
        <p:spPr>
          <a:xfrm>
            <a:off x="1516667" y="1383383"/>
            <a:ext cx="6562725" cy="5076218"/>
          </a:xfrm>
          <a:prstGeom prst="rect">
            <a:avLst/>
          </a:prstGeom>
          <a:ln>
            <a:solidFill>
              <a:schemeClr val="accent1"/>
            </a:solidFill>
          </a:ln>
        </p:spPr>
      </p:pic>
    </p:spTree>
    <p:extLst>
      <p:ext uri="{BB962C8B-B14F-4D97-AF65-F5344CB8AC3E}">
        <p14:creationId xmlns:p14="http://schemas.microsoft.com/office/powerpoint/2010/main" val="2914998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a:bodyPr>
          <a:lstStyle/>
          <a:p>
            <a:r>
              <a:rPr lang="en-GB" sz="2000" dirty="0">
                <a:solidFill>
                  <a:srgbClr val="5B676F"/>
                </a:solidFill>
                <a:latin typeface="Arial"/>
                <a:cs typeface="Arial"/>
              </a:rPr>
              <a:t>Full Or Modified Coverage – Applicable Standards </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1" y="1485900"/>
            <a:ext cx="5902158" cy="4393692"/>
          </a:xfrm>
        </p:spPr>
        <p:txBody>
          <a:bodyPr>
            <a:normAutofit/>
          </a:bodyPr>
          <a:lstStyle/>
          <a:p>
            <a:pPr lvl="1" indent="0">
              <a:spcAft>
                <a:spcPts val="600"/>
              </a:spcAft>
              <a:buClr>
                <a:schemeClr val="accent2"/>
              </a:buClr>
              <a:buSzPct val="150000"/>
              <a:buNone/>
            </a:pPr>
            <a:endParaRPr lang="en-US" dirty="0"/>
          </a:p>
          <a:p>
            <a:pPr marL="0" indent="0">
              <a:buNone/>
            </a:pPr>
            <a:endParaRPr lang="en-US" sz="2400" dirty="0"/>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sp>
        <p:nvSpPr>
          <p:cNvPr id="5" name="TextBox 4">
            <a:extLst>
              <a:ext uri="{FF2B5EF4-FFF2-40B4-BE49-F238E27FC236}">
                <a16:creationId xmlns:a16="http://schemas.microsoft.com/office/drawing/2014/main" id="{665382A5-E6C9-05B8-C272-2FB76FEE45E4}"/>
              </a:ext>
            </a:extLst>
          </p:cNvPr>
          <p:cNvSpPr txBox="1"/>
          <p:nvPr/>
        </p:nvSpPr>
        <p:spPr>
          <a:xfrm>
            <a:off x="482601" y="1588655"/>
            <a:ext cx="11510616"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	Full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All 19 Standards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Disclosure Statement Required</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Modified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CAS covered contract award greater than $7.5M (trigger), but less than $50 for a single award or combined awards in the prior period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33585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a:bodyPr>
          <a:lstStyle/>
          <a:p>
            <a:r>
              <a:rPr lang="en-GB" sz="2000" dirty="0">
                <a:solidFill>
                  <a:srgbClr val="5B676F"/>
                </a:solidFill>
                <a:latin typeface="Arial"/>
                <a:cs typeface="Arial"/>
              </a:rPr>
              <a:t>Full Or Modified Coverage </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1" y="1485900"/>
            <a:ext cx="5902158" cy="4393692"/>
          </a:xfrm>
        </p:spPr>
        <p:txBody>
          <a:bodyPr>
            <a:normAutofit/>
          </a:bodyPr>
          <a:lstStyle/>
          <a:p>
            <a:pPr lvl="1" indent="0">
              <a:spcAft>
                <a:spcPts val="600"/>
              </a:spcAft>
              <a:buClr>
                <a:schemeClr val="accent2"/>
              </a:buClr>
              <a:buSzPct val="150000"/>
              <a:buNone/>
            </a:pPr>
            <a:endParaRPr lang="en-US" dirty="0"/>
          </a:p>
          <a:p>
            <a:pPr marL="0" indent="0">
              <a:buNone/>
            </a:pPr>
            <a:endParaRPr lang="en-US" sz="2400" dirty="0"/>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sp>
        <p:nvSpPr>
          <p:cNvPr id="5" name="TextBox 4">
            <a:extLst>
              <a:ext uri="{FF2B5EF4-FFF2-40B4-BE49-F238E27FC236}">
                <a16:creationId xmlns:a16="http://schemas.microsoft.com/office/drawing/2014/main" id="{665382A5-E6C9-05B8-C272-2FB76FEE45E4}"/>
              </a:ext>
            </a:extLst>
          </p:cNvPr>
          <p:cNvSpPr txBox="1"/>
          <p:nvPr/>
        </p:nvSpPr>
        <p:spPr>
          <a:xfrm>
            <a:off x="482601" y="1588655"/>
            <a:ext cx="11510616" cy="3693319"/>
          </a:xfrm>
          <a:prstGeom prst="rect">
            <a:avLst/>
          </a:prstGeom>
          <a:noFill/>
        </p:spPr>
        <p:txBody>
          <a:bodyPr wrap="square" rtlCol="0">
            <a:spAutoFit/>
          </a:bodyPr>
          <a:lstStyle/>
          <a:p>
            <a:r>
              <a:rPr lang="en-US" dirty="0"/>
              <a:t>Full vs. Modified CAS Coverage</a:t>
            </a:r>
          </a:p>
          <a:p>
            <a:pPr marL="285750" indent="-285750">
              <a:buFont typeface="Arial" panose="020B0604020202020204" pitchFamily="34" charset="0"/>
              <a:buChar char="•"/>
            </a:pPr>
            <a:r>
              <a:rPr lang="en-US" dirty="0"/>
              <a:t>	Full </a:t>
            </a:r>
          </a:p>
          <a:p>
            <a:pPr marL="742950" lvl="1" indent="-285750">
              <a:buFont typeface="Arial" panose="020B0604020202020204" pitchFamily="34" charset="0"/>
              <a:buChar char="•"/>
            </a:pPr>
            <a:r>
              <a:rPr lang="en-US" dirty="0"/>
              <a:t>Single CAS covered award of $50M or more </a:t>
            </a:r>
          </a:p>
          <a:p>
            <a:pPr marL="742950" lvl="1" indent="-285750">
              <a:buFont typeface="Arial" panose="020B0604020202020204" pitchFamily="34" charset="0"/>
              <a:buChar char="•"/>
            </a:pPr>
            <a:r>
              <a:rPr lang="en-US" dirty="0"/>
              <a:t>Business unit received $50M or more in net CAS covered prime and subcontract awards during prior period</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Modified</a:t>
            </a:r>
          </a:p>
          <a:p>
            <a:pPr marL="742950" lvl="1" indent="-285750">
              <a:buFont typeface="Arial" panose="020B0604020202020204" pitchFamily="34" charset="0"/>
              <a:buChar char="•"/>
            </a:pPr>
            <a:r>
              <a:rPr lang="en-US" dirty="0"/>
              <a:t>Must comply with </a:t>
            </a:r>
          </a:p>
          <a:p>
            <a:pPr marL="1200150" lvl="2" indent="-285750">
              <a:buFont typeface="Arial" panose="020B0604020202020204" pitchFamily="34" charset="0"/>
              <a:buChar char="•"/>
            </a:pPr>
            <a:r>
              <a:rPr lang="en-US" dirty="0"/>
              <a:t>CAS 401</a:t>
            </a:r>
          </a:p>
          <a:p>
            <a:pPr marL="1200150" lvl="2" indent="-285750">
              <a:buFont typeface="Arial" panose="020B0604020202020204" pitchFamily="34" charset="0"/>
              <a:buChar char="•"/>
            </a:pPr>
            <a:r>
              <a:rPr lang="en-US" dirty="0"/>
              <a:t>CAS 402</a:t>
            </a:r>
          </a:p>
          <a:p>
            <a:pPr marL="1200150" lvl="2" indent="-285750">
              <a:buFont typeface="Arial" panose="020B0604020202020204" pitchFamily="34" charset="0"/>
              <a:buChar char="•"/>
            </a:pPr>
            <a:r>
              <a:rPr lang="en-US" dirty="0"/>
              <a:t>CAS 405, and </a:t>
            </a:r>
          </a:p>
          <a:p>
            <a:pPr marL="1200150" lvl="2" indent="-285750">
              <a:buFont typeface="Arial" panose="020B0604020202020204" pitchFamily="34" charset="0"/>
              <a:buChar char="•"/>
            </a:pPr>
            <a:r>
              <a:rPr lang="en-US" dirty="0"/>
              <a:t>CAS 406</a:t>
            </a:r>
          </a:p>
          <a:p>
            <a:pPr marL="742950" lvl="1" indent="-285750">
              <a:buFont typeface="Arial" panose="020B0604020202020204" pitchFamily="34" charset="0"/>
              <a:buChar char="•"/>
            </a:pPr>
            <a:r>
              <a:rPr lang="en-US" dirty="0"/>
              <a:t>May have to file Disclosure Statement</a:t>
            </a:r>
          </a:p>
          <a:p>
            <a:endParaRPr lang="en-US" dirty="0"/>
          </a:p>
        </p:txBody>
      </p:sp>
    </p:spTree>
    <p:extLst>
      <p:ext uri="{BB962C8B-B14F-4D97-AF65-F5344CB8AC3E}">
        <p14:creationId xmlns:p14="http://schemas.microsoft.com/office/powerpoint/2010/main" val="1497501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1" y="1485900"/>
            <a:ext cx="5902158" cy="4393692"/>
          </a:xfrm>
        </p:spPr>
        <p:txBody>
          <a:bodyPr>
            <a:normAutofit/>
          </a:bodyPr>
          <a:lstStyle/>
          <a:p>
            <a:pPr lvl="1" indent="0">
              <a:spcAft>
                <a:spcPts val="600"/>
              </a:spcAft>
              <a:buClr>
                <a:schemeClr val="accent2"/>
              </a:buClr>
              <a:buSzPct val="150000"/>
              <a:buNone/>
            </a:pPr>
            <a:endParaRPr lang="en-US" dirty="0"/>
          </a:p>
          <a:p>
            <a:pPr marL="0" indent="0">
              <a:buNone/>
            </a:pPr>
            <a:endParaRPr lang="en-US" sz="2400" dirty="0"/>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pic>
        <p:nvPicPr>
          <p:cNvPr id="6" name="Picture 5">
            <a:extLst>
              <a:ext uri="{FF2B5EF4-FFF2-40B4-BE49-F238E27FC236}">
                <a16:creationId xmlns:a16="http://schemas.microsoft.com/office/drawing/2014/main" id="{05706052-5C4D-D187-448C-01E7B1580D2E}"/>
              </a:ext>
            </a:extLst>
          </p:cNvPr>
          <p:cNvPicPr>
            <a:picLocks noChangeAspect="1"/>
          </p:cNvPicPr>
          <p:nvPr/>
        </p:nvPicPr>
        <p:blipFill>
          <a:blip r:embed="rId3"/>
          <a:stretch>
            <a:fillRect/>
          </a:stretch>
        </p:blipFill>
        <p:spPr>
          <a:xfrm>
            <a:off x="2583793" y="847288"/>
            <a:ext cx="7024414" cy="6010712"/>
          </a:xfrm>
          <a:prstGeom prst="rect">
            <a:avLst/>
          </a:prstGeom>
        </p:spPr>
      </p:pic>
    </p:spTree>
    <p:extLst>
      <p:ext uri="{BB962C8B-B14F-4D97-AF65-F5344CB8AC3E}">
        <p14:creationId xmlns:p14="http://schemas.microsoft.com/office/powerpoint/2010/main" val="3775841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a:bodyPr>
          <a:lstStyle/>
          <a:p>
            <a:r>
              <a:rPr lang="en-GB" sz="2000" dirty="0">
                <a:solidFill>
                  <a:srgbClr val="5B676F"/>
                </a:solidFill>
                <a:latin typeface="Arial"/>
                <a:cs typeface="Arial"/>
              </a:rPr>
              <a:t> 19 Cost accounting Standards </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1" y="1485900"/>
            <a:ext cx="5902158" cy="4393692"/>
          </a:xfrm>
        </p:spPr>
        <p:txBody>
          <a:bodyPr>
            <a:normAutofit/>
          </a:bodyPr>
          <a:lstStyle/>
          <a:p>
            <a:pPr lvl="1" indent="0">
              <a:spcAft>
                <a:spcPts val="600"/>
              </a:spcAft>
              <a:buClr>
                <a:schemeClr val="accent2"/>
              </a:buClr>
              <a:buSzPct val="150000"/>
              <a:buNone/>
            </a:pPr>
            <a:endParaRPr lang="en-US" dirty="0"/>
          </a:p>
          <a:p>
            <a:pPr marL="0" indent="0">
              <a:buNone/>
            </a:pPr>
            <a:endParaRPr lang="en-US" sz="2400" dirty="0"/>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sp>
        <p:nvSpPr>
          <p:cNvPr id="5" name="TextBox 4">
            <a:extLst>
              <a:ext uri="{FF2B5EF4-FFF2-40B4-BE49-F238E27FC236}">
                <a16:creationId xmlns:a16="http://schemas.microsoft.com/office/drawing/2014/main" id="{665382A5-E6C9-05B8-C272-2FB76FEE45E4}"/>
              </a:ext>
            </a:extLst>
          </p:cNvPr>
          <p:cNvSpPr txBox="1"/>
          <p:nvPr/>
        </p:nvSpPr>
        <p:spPr>
          <a:xfrm>
            <a:off x="482601" y="1588655"/>
            <a:ext cx="11510616"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19 Standards Categorized into 4 Categories for Discussion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Gill Sans MT" panose="020B0502020104020203"/>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Consistency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Allocation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Compensation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Tangible Assets/Capital and Insurance</a:t>
            </a: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473716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a:bodyPr>
          <a:lstStyle/>
          <a:p>
            <a:r>
              <a:rPr lang="en-GB" sz="2000" dirty="0">
                <a:solidFill>
                  <a:srgbClr val="5B676F"/>
                </a:solidFill>
                <a:latin typeface="Arial"/>
                <a:cs typeface="Arial"/>
              </a:rPr>
              <a:t>Cost Accounting Standards – Consistency  </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1" y="1485900"/>
            <a:ext cx="5902158" cy="4393692"/>
          </a:xfrm>
        </p:spPr>
        <p:txBody>
          <a:bodyPr>
            <a:normAutofit/>
          </a:bodyPr>
          <a:lstStyle/>
          <a:p>
            <a:pPr lvl="1" indent="0">
              <a:spcAft>
                <a:spcPts val="600"/>
              </a:spcAft>
              <a:buClr>
                <a:schemeClr val="accent2"/>
              </a:buClr>
              <a:buSzPct val="150000"/>
              <a:buNone/>
            </a:pPr>
            <a:endParaRPr lang="en-US" dirty="0"/>
          </a:p>
          <a:p>
            <a:pPr marL="0" indent="0">
              <a:buNone/>
            </a:pPr>
            <a:endParaRPr lang="en-US" sz="2400" dirty="0"/>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sp>
        <p:nvSpPr>
          <p:cNvPr id="5" name="TextBox 4">
            <a:extLst>
              <a:ext uri="{FF2B5EF4-FFF2-40B4-BE49-F238E27FC236}">
                <a16:creationId xmlns:a16="http://schemas.microsoft.com/office/drawing/2014/main" id="{665382A5-E6C9-05B8-C272-2FB76FEE45E4}"/>
              </a:ext>
            </a:extLst>
          </p:cNvPr>
          <p:cNvSpPr txBox="1"/>
          <p:nvPr/>
        </p:nvSpPr>
        <p:spPr>
          <a:xfrm>
            <a:off x="482601" y="1588655"/>
            <a:ext cx="11510616" cy="203132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CAS 401 – Consistency in Estimating, Accumulating, and Reporting Costs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CAS 402 – Consistency in Allocating Cost Incurred for the Same Purpose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CAS 405 – Accounting For Unallowable Costs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CAS 406 – Cost Accounting Period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Note, these are the 4 standards that apply under modified CAS</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75565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a:bodyPr>
          <a:lstStyle/>
          <a:p>
            <a:r>
              <a:rPr lang="en-GB" sz="2000" dirty="0">
                <a:solidFill>
                  <a:srgbClr val="5B676F"/>
                </a:solidFill>
                <a:latin typeface="Arial"/>
                <a:cs typeface="Arial"/>
              </a:rPr>
              <a:t>Cost Accounting Standards – Allocation  </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1" y="1485900"/>
            <a:ext cx="5902158" cy="4393692"/>
          </a:xfrm>
        </p:spPr>
        <p:txBody>
          <a:bodyPr>
            <a:normAutofit/>
          </a:bodyPr>
          <a:lstStyle/>
          <a:p>
            <a:pPr lvl="1" indent="0">
              <a:spcAft>
                <a:spcPts val="600"/>
              </a:spcAft>
              <a:buClr>
                <a:schemeClr val="accent2"/>
              </a:buClr>
              <a:buSzPct val="150000"/>
              <a:buNone/>
            </a:pPr>
            <a:endParaRPr lang="en-US" dirty="0"/>
          </a:p>
          <a:p>
            <a:pPr marL="0" indent="0">
              <a:buNone/>
            </a:pPr>
            <a:endParaRPr lang="en-US" sz="2400" dirty="0"/>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sp>
        <p:nvSpPr>
          <p:cNvPr id="5" name="TextBox 4">
            <a:extLst>
              <a:ext uri="{FF2B5EF4-FFF2-40B4-BE49-F238E27FC236}">
                <a16:creationId xmlns:a16="http://schemas.microsoft.com/office/drawing/2014/main" id="{665382A5-E6C9-05B8-C272-2FB76FEE45E4}"/>
              </a:ext>
            </a:extLst>
          </p:cNvPr>
          <p:cNvSpPr txBox="1"/>
          <p:nvPr/>
        </p:nvSpPr>
        <p:spPr>
          <a:xfrm>
            <a:off x="482601" y="1588655"/>
            <a:ext cx="11510616" cy="203132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CAS 403 – </a:t>
            </a:r>
            <a:r>
              <a:rPr lang="en-US" dirty="0">
                <a:solidFill>
                  <a:srgbClr val="000000"/>
                </a:solidFill>
                <a:latin typeface="Gill Sans MT" panose="020B0502020104020203"/>
              </a:rPr>
              <a:t>Allocation of Home Office Expenses to Segments</a:t>
            </a: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CAS 410 – Allocation of Business Unit G&amp;A to Final Cost Objectives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CAS 418 – Allocation of Direct and Indirect Costs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CAS 420 – Accounting for IR&amp;D/B&amp;P Costs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104419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a:bodyPr>
          <a:lstStyle/>
          <a:p>
            <a:r>
              <a:rPr lang="en-GB" sz="2000" dirty="0">
                <a:solidFill>
                  <a:srgbClr val="5B676F"/>
                </a:solidFill>
                <a:latin typeface="Arial"/>
                <a:cs typeface="Arial"/>
              </a:rPr>
              <a:t>Cost accounting Standards – Compensation  </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1" y="1485900"/>
            <a:ext cx="5902158" cy="4393692"/>
          </a:xfrm>
        </p:spPr>
        <p:txBody>
          <a:bodyPr>
            <a:normAutofit/>
          </a:bodyPr>
          <a:lstStyle/>
          <a:p>
            <a:pPr lvl="1" indent="0">
              <a:spcAft>
                <a:spcPts val="600"/>
              </a:spcAft>
              <a:buClr>
                <a:schemeClr val="accent2"/>
              </a:buClr>
              <a:buSzPct val="150000"/>
              <a:buNone/>
            </a:pPr>
            <a:endParaRPr lang="en-US" dirty="0"/>
          </a:p>
          <a:p>
            <a:pPr marL="0" indent="0">
              <a:buNone/>
            </a:pPr>
            <a:endParaRPr lang="en-US" sz="2400" dirty="0"/>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sp>
        <p:nvSpPr>
          <p:cNvPr id="5" name="TextBox 4">
            <a:extLst>
              <a:ext uri="{FF2B5EF4-FFF2-40B4-BE49-F238E27FC236}">
                <a16:creationId xmlns:a16="http://schemas.microsoft.com/office/drawing/2014/main" id="{665382A5-E6C9-05B8-C272-2FB76FEE45E4}"/>
              </a:ext>
            </a:extLst>
          </p:cNvPr>
          <p:cNvSpPr txBox="1"/>
          <p:nvPr/>
        </p:nvSpPr>
        <p:spPr>
          <a:xfrm>
            <a:off x="482601" y="1588655"/>
            <a:ext cx="11510616" cy="203132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CAS 408 – Accounting for the Cost of Compensated Personal Absence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CAS 415 – Accounting for the Cost of Deferred Compensation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CAS 412 – Compensation and Measurement of Pension Costs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CAS 413 – Adjustment and Allocation of Pension Costs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055423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fontScale="90000"/>
          </a:bodyPr>
          <a:lstStyle/>
          <a:p>
            <a:r>
              <a:rPr lang="en-GB" sz="2000" dirty="0">
                <a:solidFill>
                  <a:srgbClr val="5B676F"/>
                </a:solidFill>
                <a:latin typeface="Arial"/>
                <a:cs typeface="Arial"/>
              </a:rPr>
              <a:t> Cost Accounting Standards – Tangible Assets, Capital Standards, and Insurance  </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1" y="1485900"/>
            <a:ext cx="5902158" cy="4393692"/>
          </a:xfrm>
        </p:spPr>
        <p:txBody>
          <a:bodyPr>
            <a:normAutofit/>
          </a:bodyPr>
          <a:lstStyle/>
          <a:p>
            <a:pPr lvl="1" indent="0">
              <a:spcAft>
                <a:spcPts val="600"/>
              </a:spcAft>
              <a:buClr>
                <a:schemeClr val="accent2"/>
              </a:buClr>
              <a:buSzPct val="150000"/>
              <a:buNone/>
            </a:pPr>
            <a:endParaRPr lang="en-US" dirty="0"/>
          </a:p>
          <a:p>
            <a:pPr marL="0" indent="0">
              <a:buNone/>
            </a:pPr>
            <a:endParaRPr lang="en-US" sz="2400" dirty="0"/>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sp>
        <p:nvSpPr>
          <p:cNvPr id="5" name="TextBox 4">
            <a:extLst>
              <a:ext uri="{FF2B5EF4-FFF2-40B4-BE49-F238E27FC236}">
                <a16:creationId xmlns:a16="http://schemas.microsoft.com/office/drawing/2014/main" id="{665382A5-E6C9-05B8-C272-2FB76FEE45E4}"/>
              </a:ext>
            </a:extLst>
          </p:cNvPr>
          <p:cNvSpPr txBox="1"/>
          <p:nvPr/>
        </p:nvSpPr>
        <p:spPr>
          <a:xfrm>
            <a:off x="482601" y="1588655"/>
            <a:ext cx="11510616" cy="286232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CAS 404 – Capitalization of Tangible Capital Assets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CAS 407 – Use of Standard Costs for Direct Material and Direct Labor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CAS 409 – Depreciation of Tangible Capital Assets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CAS 411 – Account for Acquisition Costs of Material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CAS 414 – Cost of Money as an Element of the Cost of Facilities Capital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CAS 416 – Accounting for Insurance Costs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CAS 417 – Cost of Money as an Element of the Cost of Capital Assets Under Construction</a:t>
            </a: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74734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a:bodyPr>
          <a:lstStyle/>
          <a:p>
            <a:r>
              <a:rPr lang="en-GB" sz="2000" dirty="0">
                <a:solidFill>
                  <a:srgbClr val="5B676F"/>
                </a:solidFill>
                <a:latin typeface="Arial"/>
                <a:cs typeface="Arial"/>
              </a:rPr>
              <a:t>History of the Cost Accounting Standards </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0" y="1485900"/>
            <a:ext cx="10506991" cy="4393692"/>
          </a:xfrm>
        </p:spPr>
        <p:txBody>
          <a:bodyPr>
            <a:normAutofit fontScale="77500" lnSpcReduction="20000"/>
          </a:bodyPr>
          <a:lstStyle/>
          <a:p>
            <a:pPr marL="285750" indent="-285750">
              <a:spcAft>
                <a:spcPts val="2400"/>
              </a:spcAft>
              <a:buSzPct val="150000"/>
            </a:pPr>
            <a:r>
              <a:rPr lang="en-US" sz="2400" dirty="0"/>
              <a:t>In the 1960's a growing concern was expressed about differing cost accounting practices being followed under defense contracts. House Report 1455 dated May 23, 1968, observed that the absence of Standards for defense contract cost accounting was adversely affecting Government procurements. </a:t>
            </a:r>
            <a:r>
              <a:rPr lang="en-US" sz="2400" b="1" dirty="0">
                <a:latin typeface="Calibri" panose="020F0502020204030204" pitchFamily="34" charset="0"/>
              </a:rPr>
              <a:t> </a:t>
            </a:r>
          </a:p>
          <a:p>
            <a:pPr marL="285750" indent="-285750">
              <a:spcAft>
                <a:spcPts val="2400"/>
              </a:spcAft>
              <a:buSzPct val="150000"/>
            </a:pPr>
            <a:r>
              <a:rPr lang="en-US" sz="2400" dirty="0"/>
              <a:t>According to published statistics, total Government procurement for the fiscal year '1969 amounted to' $53 billion, of which $45.9 billion,, or 86.6 percent, represented negotiated procurements-- procurements not formally advertised. Total Department of Defense procurement for the fiscal year 1969 amounted to $40.8 billion, of which 536.3 billion, or 89.0 percent, was negotiated.  </a:t>
            </a:r>
            <a:r>
              <a:rPr lang="en-US" sz="2400" b="1" dirty="0">
                <a:latin typeface="Calibri" panose="020F0502020204030204" pitchFamily="34" charset="0"/>
              </a:rPr>
              <a:t>  </a:t>
            </a:r>
          </a:p>
          <a:p>
            <a:pPr marL="285750" indent="-285750">
              <a:spcAft>
                <a:spcPts val="2400"/>
              </a:spcAft>
              <a:buSzPct val="150000"/>
            </a:pPr>
            <a:r>
              <a:rPr lang="en-US" sz="2400" dirty="0"/>
              <a:t>In the course of testimony before the House Banking and Currency Committee on the extension of the Defense Production Act, Admiral Hyman Rickover pressed for</a:t>
            </a:r>
            <a:r>
              <a:rPr lang="en-US" sz="2400" b="1" dirty="0"/>
              <a:t> uniform cost accounting standards</a:t>
            </a:r>
            <a:r>
              <a:rPr lang="en-US" sz="2400" dirty="0"/>
              <a:t>. He argued that more than 2 billion dollars could be saved annually by the government; he alleged contractors were overcharging in absence of uniform cost accounting standards (Mulligan 1970, p. 19).</a:t>
            </a:r>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379570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a:bodyPr>
          <a:lstStyle/>
          <a:p>
            <a:r>
              <a:rPr lang="en-GB" sz="2000" dirty="0">
                <a:solidFill>
                  <a:srgbClr val="5B676F"/>
                </a:solidFill>
                <a:latin typeface="Arial"/>
                <a:cs typeface="Arial"/>
              </a:rPr>
              <a:t> Cost Accounting Standards – disclosure statement </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1" y="1485900"/>
            <a:ext cx="5902158" cy="4393692"/>
          </a:xfrm>
        </p:spPr>
        <p:txBody>
          <a:bodyPr>
            <a:normAutofit/>
          </a:bodyPr>
          <a:lstStyle/>
          <a:p>
            <a:pPr lvl="1" indent="0">
              <a:spcAft>
                <a:spcPts val="600"/>
              </a:spcAft>
              <a:buClr>
                <a:schemeClr val="accent2"/>
              </a:buClr>
              <a:buSzPct val="150000"/>
              <a:buNone/>
            </a:pPr>
            <a:endParaRPr lang="en-US" dirty="0"/>
          </a:p>
          <a:p>
            <a:pPr marL="0" indent="0">
              <a:buNone/>
            </a:pPr>
            <a:endParaRPr lang="en-US" sz="2400" dirty="0"/>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sp>
        <p:nvSpPr>
          <p:cNvPr id="5" name="TextBox 4">
            <a:extLst>
              <a:ext uri="{FF2B5EF4-FFF2-40B4-BE49-F238E27FC236}">
                <a16:creationId xmlns:a16="http://schemas.microsoft.com/office/drawing/2014/main" id="{665382A5-E6C9-05B8-C272-2FB76FEE45E4}"/>
              </a:ext>
            </a:extLst>
          </p:cNvPr>
          <p:cNvSpPr txBox="1"/>
          <p:nvPr/>
        </p:nvSpPr>
        <p:spPr>
          <a:xfrm>
            <a:off x="482601" y="1588655"/>
            <a:ext cx="11510616" cy="452431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What is it?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742950" lvl="1" indent="-285750">
              <a:buFont typeface="Arial" panose="020B0604020202020204" pitchFamily="34" charset="0"/>
              <a:buChar char="•"/>
              <a:defRPr/>
            </a:pPr>
            <a:r>
              <a:rPr lang="en-US" dirty="0">
                <a:solidFill>
                  <a:srgbClr val="000000"/>
                </a:solidFill>
                <a:latin typeface="Gill Sans MT" panose="020B0502020104020203"/>
              </a:rPr>
              <a:t>A written summary of a contractor’s cost accounting practices set at 48 CFR, 9903.202-9</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Gill Sans MT" panose="020B0502020104020203"/>
                <a:ea typeface="+mn-ea"/>
                <a:cs typeface="+mn-cs"/>
              </a:rPr>
              <a:t>Standard form </a:t>
            </a:r>
            <a:r>
              <a:rPr kumimoji="0" lang="en-US" b="0" i="0" u="none" strike="noStrike" kern="1200" cap="none" spc="0" normalizeH="0" baseline="0" noProof="0" dirty="0" err="1">
                <a:ln>
                  <a:noFill/>
                </a:ln>
                <a:solidFill>
                  <a:srgbClr val="000000"/>
                </a:solidFill>
                <a:effectLst/>
                <a:uLnTx/>
                <a:uFillTx/>
                <a:latin typeface="Gill Sans MT" panose="020B0502020104020203"/>
                <a:ea typeface="+mn-ea"/>
                <a:cs typeface="+mn-cs"/>
              </a:rPr>
              <a:t>submi</a:t>
            </a:r>
            <a:r>
              <a:rPr lang="en-US" dirty="0" err="1">
                <a:solidFill>
                  <a:srgbClr val="000000"/>
                </a:solidFill>
                <a:latin typeface="Gill Sans MT" panose="020B0502020104020203"/>
              </a:rPr>
              <a:t>tted</a:t>
            </a:r>
            <a:r>
              <a:rPr lang="en-US" dirty="0">
                <a:solidFill>
                  <a:srgbClr val="000000"/>
                </a:solidFill>
                <a:latin typeface="Gill Sans MT" panose="020B0502020104020203"/>
              </a:rPr>
              <a:t> for segments and home office units</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Gill Sans MT" panose="020B0502020104020203"/>
                <a:ea typeface="+mn-ea"/>
                <a:cs typeface="+mn-cs"/>
              </a:rPr>
              <a:t>DS Form, CASB DS-1</a:t>
            </a:r>
          </a:p>
          <a:p>
            <a:pPr marL="742950" lvl="1" indent="-285750">
              <a:buFont typeface="Arial" panose="020B0604020202020204" pitchFamily="34" charset="0"/>
              <a:buChar char="•"/>
              <a:defRPr/>
            </a:pPr>
            <a:endParaRPr lang="en-US" dirty="0">
              <a:solidFill>
                <a:srgbClr val="000000"/>
              </a:solidFill>
              <a:latin typeface="Gill Sans MT" panose="020B0502020104020203"/>
            </a:endParaRPr>
          </a:p>
          <a:p>
            <a:pPr marL="285750" indent="-28575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Gill Sans MT" panose="020B0502020104020203"/>
                <a:ea typeface="+mn-ea"/>
                <a:cs typeface="+mn-cs"/>
              </a:rPr>
              <a:t>Who must file?</a:t>
            </a:r>
          </a:p>
          <a:p>
            <a:pPr marL="742950" lvl="1" indent="-285750">
              <a:buFont typeface="Arial" panose="020B0604020202020204" pitchFamily="34" charset="0"/>
              <a:buChar char="•"/>
              <a:defRPr/>
            </a:pPr>
            <a:r>
              <a:rPr lang="en-US" dirty="0">
                <a:solidFill>
                  <a:srgbClr val="000000"/>
                </a:solidFill>
                <a:latin typeface="Gill Sans MT" panose="020B0502020104020203"/>
              </a:rPr>
              <a:t>Business Unit receiving an award of $50M or more</a:t>
            </a:r>
          </a:p>
          <a:p>
            <a:pPr marL="742950" lvl="1" indent="-285750">
              <a:buFont typeface="Arial" panose="020B0604020202020204" pitchFamily="34" charset="0"/>
              <a:buChar char="•"/>
              <a:defRPr/>
            </a:pPr>
            <a:r>
              <a:rPr lang="en-US" dirty="0">
                <a:solidFill>
                  <a:srgbClr val="000000"/>
                </a:solidFill>
                <a:latin typeface="Gill Sans MT" panose="020B0502020104020203"/>
              </a:rPr>
              <a:t>Business Unit receiving awards of $50M or more in the prior accounting period (FY)</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Gill Sans MT" panose="020B0502020104020203"/>
                <a:ea typeface="+mn-ea"/>
                <a:cs typeface="+mn-cs"/>
              </a:rPr>
              <a:t>Home Office allocating cost to Disclosing Segments</a:t>
            </a:r>
          </a:p>
          <a:p>
            <a:pPr marL="742950" lvl="1" indent="-285750">
              <a:buFont typeface="Arial" panose="020B0604020202020204" pitchFamily="34" charset="0"/>
              <a:buChar char="•"/>
              <a:defRPr/>
            </a:pPr>
            <a:endParaRPr lang="en-US" dirty="0">
              <a:solidFill>
                <a:srgbClr val="000000"/>
              </a:solidFill>
              <a:latin typeface="Gill Sans MT" panose="020B0502020104020203"/>
            </a:endParaRPr>
          </a:p>
          <a:p>
            <a:pPr marL="285750" indent="-28575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Gill Sans MT" panose="020B0502020104020203"/>
                <a:ea typeface="+mn-ea"/>
                <a:cs typeface="+mn-cs"/>
              </a:rPr>
              <a:t>Issues</a:t>
            </a:r>
          </a:p>
          <a:p>
            <a:pPr marL="742950" lvl="1" indent="-285750">
              <a:buFont typeface="Arial" panose="020B0604020202020204" pitchFamily="34" charset="0"/>
              <a:buChar char="•"/>
              <a:defRPr/>
            </a:pPr>
            <a:r>
              <a:rPr lang="en-US" dirty="0">
                <a:solidFill>
                  <a:srgbClr val="000000"/>
                </a:solidFill>
                <a:latin typeface="Gill Sans MT" panose="020B0502020104020203"/>
              </a:rPr>
              <a:t>Deviations from disclosed practices potential non-compliance</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Gill Sans MT" panose="020B0502020104020203"/>
                <a:ea typeface="+mn-ea"/>
                <a:cs typeface="+mn-cs"/>
              </a:rPr>
              <a:t>Level in detail </a:t>
            </a:r>
          </a:p>
          <a:p>
            <a:pPr marL="1200150" lvl="2" indent="-285750">
              <a:buFont typeface="Arial" panose="020B0604020202020204" pitchFamily="34" charset="0"/>
              <a:buChar char="•"/>
              <a:defRPr/>
            </a:pPr>
            <a:r>
              <a:rPr lang="en-US" dirty="0">
                <a:solidFill>
                  <a:srgbClr val="000000"/>
                </a:solidFill>
                <a:latin typeface="Gill Sans MT" panose="020B0502020104020203"/>
              </a:rPr>
              <a:t>Lesser details – greater flexibility, but more potential for disagreement/clarification</a:t>
            </a:r>
          </a:p>
          <a:p>
            <a:pPr marL="1200150" lvl="2" indent="-28575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Gill Sans MT" panose="020B0502020104020203"/>
                <a:ea typeface="+mn-ea"/>
                <a:cs typeface="+mn-cs"/>
              </a:rPr>
              <a:t>Greater details – less flexibility, but potentially less government disagreement/clarification</a:t>
            </a:r>
          </a:p>
        </p:txBody>
      </p:sp>
    </p:spTree>
    <p:extLst>
      <p:ext uri="{BB962C8B-B14F-4D97-AF65-F5344CB8AC3E}">
        <p14:creationId xmlns:p14="http://schemas.microsoft.com/office/powerpoint/2010/main" val="16321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a:bodyPr>
          <a:lstStyle/>
          <a:p>
            <a:r>
              <a:rPr lang="en-GB" sz="2000" dirty="0">
                <a:solidFill>
                  <a:srgbClr val="5B676F"/>
                </a:solidFill>
                <a:latin typeface="Arial"/>
                <a:cs typeface="Arial"/>
              </a:rPr>
              <a:t> Cost Accounting Standards – Non-Compliances  </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1" y="1485900"/>
            <a:ext cx="5902158" cy="4393692"/>
          </a:xfrm>
        </p:spPr>
        <p:txBody>
          <a:bodyPr>
            <a:normAutofit/>
          </a:bodyPr>
          <a:lstStyle/>
          <a:p>
            <a:pPr lvl="1" indent="0">
              <a:spcAft>
                <a:spcPts val="600"/>
              </a:spcAft>
              <a:buClr>
                <a:schemeClr val="accent2"/>
              </a:buClr>
              <a:buSzPct val="150000"/>
              <a:buNone/>
            </a:pPr>
            <a:endParaRPr lang="en-US" dirty="0"/>
          </a:p>
          <a:p>
            <a:pPr marL="0" indent="0">
              <a:buNone/>
            </a:pPr>
            <a:endParaRPr lang="en-US" sz="2400" dirty="0"/>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sp>
        <p:nvSpPr>
          <p:cNvPr id="5" name="TextBox 4">
            <a:extLst>
              <a:ext uri="{FF2B5EF4-FFF2-40B4-BE49-F238E27FC236}">
                <a16:creationId xmlns:a16="http://schemas.microsoft.com/office/drawing/2014/main" id="{665382A5-E6C9-05B8-C272-2FB76FEE45E4}"/>
              </a:ext>
            </a:extLst>
          </p:cNvPr>
          <p:cNvSpPr txBox="1"/>
          <p:nvPr/>
        </p:nvSpPr>
        <p:spPr>
          <a:xfrm>
            <a:off x="482601" y="1588655"/>
            <a:ext cx="11510616" cy="9233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FAR 52.230-3(a)(4) permits the government to adjust a contract price if CAS noncompliance results in “any aggregate increased costs paid by the government.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16848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fontScale="90000"/>
          </a:bodyPr>
          <a:lstStyle/>
          <a:p>
            <a:r>
              <a:rPr kumimoji="0" lang="en-GB" sz="1600" b="1" i="0" u="none" strike="noStrike" kern="1200" cap="none" spc="0" normalizeH="0" baseline="0" noProof="0" dirty="0">
                <a:ln>
                  <a:noFill/>
                </a:ln>
                <a:solidFill>
                  <a:srgbClr val="5B676F"/>
                </a:solidFill>
                <a:effectLst/>
                <a:uLnTx/>
                <a:uFillTx/>
                <a:latin typeface="Arial"/>
                <a:ea typeface="+mj-ea"/>
                <a:cs typeface="Arial"/>
              </a:rPr>
              <a:t>Admiral H. G. Rickover – Deputy Commander for Nuclear Propulsion, Naval Ship Systems Command – 1968</a:t>
            </a:r>
            <a:r>
              <a:rPr lang="en-GB" sz="2000" dirty="0">
                <a:solidFill>
                  <a:srgbClr val="5B676F"/>
                </a:solidFill>
                <a:latin typeface="Arial"/>
                <a:cs typeface="Arial"/>
              </a:rPr>
              <a:t> </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0" y="1485900"/>
            <a:ext cx="10506991" cy="4393692"/>
          </a:xfrm>
        </p:spPr>
        <p:txBody>
          <a:bodyPr>
            <a:normAutofit fontScale="70000" lnSpcReduction="20000"/>
          </a:bodyPr>
          <a:lstStyle/>
          <a:p>
            <a:pPr marL="285750" indent="-285750">
              <a:spcAft>
                <a:spcPts val="1200"/>
              </a:spcAft>
              <a:buClr>
                <a:schemeClr val="accent2"/>
              </a:buClr>
              <a:buSzPct val="150000"/>
              <a:buFont typeface="Arial" panose="020B0604020202020204" pitchFamily="34" charset="0"/>
              <a:buChar char="•"/>
            </a:pPr>
            <a:r>
              <a:rPr lang="en-US" sz="2400" dirty="0"/>
              <a:t>“The lack of uniform accounting standards is the most </a:t>
            </a:r>
            <a:r>
              <a:rPr lang="en-US" sz="2400" b="1" dirty="0"/>
              <a:t>serious deficiency in Government procurement today";</a:t>
            </a:r>
          </a:p>
          <a:p>
            <a:pPr marL="285750" indent="-285750">
              <a:spcAft>
                <a:spcPts val="1200"/>
              </a:spcAft>
              <a:buClr>
                <a:schemeClr val="accent2"/>
              </a:buClr>
              <a:buSzPct val="150000"/>
              <a:buFont typeface="Arial" panose="020B0604020202020204" pitchFamily="34" charset="0"/>
              <a:buChar char="•"/>
            </a:pPr>
            <a:r>
              <a:rPr lang="en-US" sz="2400" dirty="0"/>
              <a:t>The "industry will not establish such standards because </a:t>
            </a:r>
            <a:r>
              <a:rPr lang="en-US" sz="2400" b="1" dirty="0"/>
              <a:t>it is not to their advantage to do so</a:t>
            </a:r>
            <a:r>
              <a:rPr lang="en-US" sz="2400" dirty="0"/>
              <a:t>";</a:t>
            </a:r>
          </a:p>
          <a:p>
            <a:pPr marL="285750" indent="-285750">
              <a:spcAft>
                <a:spcPts val="1200"/>
              </a:spcAft>
              <a:buClr>
                <a:schemeClr val="accent2"/>
              </a:buClr>
              <a:buSzPct val="150000"/>
              <a:buFont typeface="Arial" panose="020B0604020202020204" pitchFamily="34" charset="0"/>
              <a:buChar char="•"/>
            </a:pPr>
            <a:r>
              <a:rPr lang="en-US" sz="2400" dirty="0"/>
              <a:t>The accounting profession "has had ample time and opportunity to establish effective standards" but pays "only lip service to the concept"; and </a:t>
            </a:r>
          </a:p>
          <a:p>
            <a:pPr marL="285750" indent="-285750">
              <a:spcAft>
                <a:spcPts val="1200"/>
              </a:spcAft>
              <a:buClr>
                <a:schemeClr val="accent2"/>
              </a:buClr>
              <a:buSzPct val="150000"/>
              <a:buFont typeface="Arial" panose="020B0604020202020204" pitchFamily="34" charset="0"/>
              <a:buChar char="•"/>
            </a:pPr>
            <a:r>
              <a:rPr lang="en-US" sz="2400" dirty="0"/>
              <a:t>"If uniform </a:t>
            </a:r>
            <a:r>
              <a:rPr lang="en-US" sz="2400" b="1" dirty="0"/>
              <a:t>accounting standards are ever to be established the initiative will have to come from Congress." </a:t>
            </a:r>
          </a:p>
          <a:p>
            <a:pPr marL="342900" indent="-342900">
              <a:spcAft>
                <a:spcPts val="2400"/>
              </a:spcAft>
              <a:buClr>
                <a:schemeClr val="accent2"/>
              </a:buClr>
              <a:buSzPct val="150000"/>
              <a:buFont typeface="Arial" panose="020B0604020202020204" pitchFamily="34" charset="0"/>
              <a:buChar char="•"/>
            </a:pPr>
            <a:r>
              <a:rPr lang="en-US" sz="2400" dirty="0"/>
              <a:t>"In the absence of true competition, the Government must rely on contractor cost estimates and cost records in pricing its contracts. However, under today's procurement rules, it is virtually impossible to discover what it costs to manufacture defense equipment and what profit industry makes in producing it--unless months are spent reconstructing suppliers ' books. Contracting Officers repeatedly face the Hobson's choice of delaying important work to analyze thoroughly and negotiate costs or placing the contract without understanding fully the basis for the price." </a:t>
            </a:r>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378512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fontScale="90000"/>
          </a:bodyPr>
          <a:lstStyle/>
          <a:p>
            <a:r>
              <a:rPr lang="en-GB" sz="2000" dirty="0">
                <a:solidFill>
                  <a:srgbClr val="5B676F"/>
                </a:solidFill>
                <a:latin typeface="Arial"/>
                <a:cs typeface="Arial"/>
              </a:rPr>
              <a:t>Address by the Comptroller General of the United States, Elmer B. </a:t>
            </a:r>
            <a:r>
              <a:rPr lang="en-GB" sz="2000" dirty="0" err="1">
                <a:solidFill>
                  <a:srgbClr val="5B676F"/>
                </a:solidFill>
                <a:latin typeface="Arial"/>
                <a:cs typeface="Arial"/>
              </a:rPr>
              <a:t>Staats</a:t>
            </a:r>
            <a:r>
              <a:rPr lang="en-GB" sz="2000" dirty="0">
                <a:solidFill>
                  <a:srgbClr val="5B676F"/>
                </a:solidFill>
                <a:latin typeface="Arial"/>
                <a:cs typeface="Arial"/>
              </a:rPr>
              <a:t>, Dallas Texas, September 11, 1969</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0" y="1485900"/>
            <a:ext cx="10506991" cy="4393692"/>
          </a:xfrm>
        </p:spPr>
        <p:txBody>
          <a:bodyPr>
            <a:normAutofit fontScale="70000" lnSpcReduction="20000"/>
          </a:bodyPr>
          <a:lstStyle/>
          <a:p>
            <a:pPr marL="285750" indent="-285750">
              <a:buFont typeface="Arial" panose="020B0604020202020204" pitchFamily="34" charset="0"/>
              <a:buChar char="•"/>
            </a:pPr>
            <a:r>
              <a:rPr lang="en-US" sz="2400" dirty="0"/>
              <a:t>A recurring problem in Government contracting is that, in reporting to the Government on both proposed and incurred costs, contractors may select from alternative accounting methods without specific criteria governing such selection.  In other words, contractors sometimes present cost data in pricing proposals differently from they record their cost of performance.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This problem adds difficulty concerning compliance with Public Law 87-653, the Truth-In-Negotiations Act (TINA), approved September 10, 1962.  The act provides that a contractor must certify that to the best of his knowledge and belief the cost or pricing data he/she submitted was accurate, complete, and current.   </a:t>
            </a:r>
          </a:p>
          <a:p>
            <a:endParaRPr lang="en-US" sz="2400" dirty="0"/>
          </a:p>
          <a:p>
            <a:pPr marL="285750" indent="-285750">
              <a:buFont typeface="Arial" panose="020B0604020202020204" pitchFamily="34" charset="0"/>
              <a:buChar char="•"/>
            </a:pPr>
            <a:r>
              <a:rPr lang="en-US" sz="2400" dirty="0"/>
              <a:t>Properly administered cost accounting standards, together with disclosure by the contractor of his cost- - accounting practices and agreement thereto by the responsible Government representative, could do much to promote a common understanding as to the methods of cost determination to be used consistently under the specific, circumstances and thereby minimize subsequent controversy in the administration and settlement of the contract. </a:t>
            </a:r>
          </a:p>
          <a:p>
            <a:pPr marL="285750" indent="-285750">
              <a:spcAft>
                <a:spcPts val="1200"/>
              </a:spcAft>
              <a:buClr>
                <a:schemeClr val="accent2"/>
              </a:buClr>
              <a:buSzPct val="150000"/>
              <a:buFont typeface="Arial" panose="020B0604020202020204" pitchFamily="34" charset="0"/>
              <a:buChar char="•"/>
            </a:pPr>
            <a:r>
              <a:rPr lang="en-US" sz="2400" dirty="0"/>
              <a:t> </a:t>
            </a:r>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280401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a:bodyPr>
          <a:lstStyle/>
          <a:p>
            <a:r>
              <a:rPr lang="en-GB" sz="2000" dirty="0">
                <a:solidFill>
                  <a:srgbClr val="5B676F"/>
                </a:solidFill>
                <a:latin typeface="Arial"/>
                <a:cs typeface="Arial"/>
              </a:rPr>
              <a:t>CAS Overview</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0" y="1485900"/>
            <a:ext cx="10506991" cy="4393692"/>
          </a:xfrm>
        </p:spPr>
        <p:txBody>
          <a:bodyPr>
            <a:normAutofit fontScale="92500" lnSpcReduction="20000"/>
          </a:bodyPr>
          <a:lstStyle/>
          <a:p>
            <a:pPr marL="285750" indent="-285750">
              <a:buFont typeface="Arial" panose="020B0604020202020204" pitchFamily="34" charset="0"/>
              <a:buChar char="•"/>
            </a:pPr>
            <a:r>
              <a:rPr lang="en-US" sz="3300" dirty="0"/>
              <a:t>CAS (48 CRF, Part 99) </a:t>
            </a:r>
            <a:r>
              <a:rPr lang="en-US" sz="2400" dirty="0"/>
              <a:t>establishes Cost Accounting Standards for </a:t>
            </a:r>
            <a:r>
              <a:rPr lang="en-US" sz="2400" dirty="0" err="1"/>
              <a:t>determing</a:t>
            </a:r>
            <a:r>
              <a:rPr lang="en-US" sz="2400" dirty="0"/>
              <a:t> the cost of “final cost objectives.</a:t>
            </a:r>
          </a:p>
          <a:p>
            <a:pPr marL="514350" lvl="1" indent="-285750"/>
            <a:r>
              <a:rPr lang="en-US" sz="2200" dirty="0"/>
              <a:t>Governs the measurement, assignment and allocation of costs</a:t>
            </a:r>
          </a:p>
          <a:p>
            <a:pPr marL="742950" lvl="2" indent="-285750"/>
            <a:endParaRPr lang="en-US" sz="2200" dirty="0"/>
          </a:p>
          <a:p>
            <a:pPr marL="285750" indent="-285750">
              <a:buFont typeface="Arial" panose="020B0604020202020204" pitchFamily="34" charset="0"/>
              <a:buChar char="•"/>
            </a:pPr>
            <a:r>
              <a:rPr lang="en-US" sz="3300" dirty="0"/>
              <a:t>Allocation of Costs</a:t>
            </a:r>
          </a:p>
          <a:p>
            <a:pPr marL="514350" lvl="1" indent="-285750"/>
            <a:r>
              <a:rPr lang="en-US" sz="3100" dirty="0"/>
              <a:t>Cost allocation means “to assign an item of cost, or a group of items of cost, to one or more cost objectives</a:t>
            </a:r>
          </a:p>
          <a:p>
            <a:pPr marL="514350" lvl="1" indent="-285750"/>
            <a:r>
              <a:rPr lang="en-US" sz="3100" dirty="0"/>
              <a:t>CAS Preference for direct allocation</a:t>
            </a:r>
          </a:p>
          <a:p>
            <a:pPr marL="514350" lvl="1" indent="-285750"/>
            <a:r>
              <a:rPr lang="en-US" sz="3100" dirty="0"/>
              <a:t>Fundamental Requirement:  cost are allocated on a causal beneficial relationship</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363552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a:bodyPr>
          <a:lstStyle/>
          <a:p>
            <a:r>
              <a:rPr lang="en-GB" sz="2000" dirty="0">
                <a:solidFill>
                  <a:srgbClr val="5B676F"/>
                </a:solidFill>
                <a:latin typeface="Arial"/>
                <a:cs typeface="Arial"/>
              </a:rPr>
              <a:t>CAS Application</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0" y="1485900"/>
            <a:ext cx="10506991" cy="4393692"/>
          </a:xfrm>
        </p:spPr>
        <p:txBody>
          <a:bodyPr>
            <a:normAutofit/>
          </a:bodyPr>
          <a:lstStyle/>
          <a:p>
            <a:pPr marL="285750" indent="-285750">
              <a:buFont typeface="Arial" panose="020B0604020202020204" pitchFamily="34" charset="0"/>
              <a:buChar char="•"/>
            </a:pPr>
            <a:r>
              <a:rPr lang="en-US" sz="3300" dirty="0"/>
              <a:t>Requires “triggering” covered contract - $7.5M</a:t>
            </a:r>
          </a:p>
          <a:p>
            <a:pPr marL="285750" indent="-285750">
              <a:buFont typeface="Arial" panose="020B0604020202020204" pitchFamily="34" charset="0"/>
              <a:buChar char="•"/>
            </a:pPr>
            <a:r>
              <a:rPr lang="en-US" sz="3300" dirty="0"/>
              <a:t>Then applies to all contracts in excess of $2M unless an exemption applies.</a:t>
            </a:r>
          </a:p>
          <a:p>
            <a:pPr marL="285750" indent="-285750">
              <a:buFont typeface="Arial" panose="020B0604020202020204" pitchFamily="34" charset="0"/>
              <a:buChar char="•"/>
            </a:pPr>
            <a:r>
              <a:rPr lang="en-US" sz="3300" dirty="0"/>
              <a:t>Exemptions include:</a:t>
            </a:r>
          </a:p>
          <a:p>
            <a:pPr marL="514350" lvl="1" indent="-285750"/>
            <a:r>
              <a:rPr lang="en-US" sz="3100" dirty="0"/>
              <a:t>Competitive firm fixed price</a:t>
            </a:r>
          </a:p>
          <a:p>
            <a:pPr marL="514350" lvl="1" indent="-285750"/>
            <a:r>
              <a:rPr lang="en-US" sz="3100" dirty="0"/>
              <a:t>Commercial Items</a:t>
            </a:r>
          </a:p>
          <a:p>
            <a:pPr marL="514350" lvl="1" indent="-285750"/>
            <a:r>
              <a:rPr lang="en-US" sz="3100" dirty="0"/>
              <a:t>Small Businesses are exempt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62888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a:bodyPr>
          <a:lstStyle/>
          <a:p>
            <a:r>
              <a:rPr lang="en-GB" sz="2000">
                <a:solidFill>
                  <a:srgbClr val="5B676F"/>
                </a:solidFill>
                <a:latin typeface="Arial"/>
                <a:cs typeface="Arial"/>
              </a:rPr>
              <a:t>Is your Organization CAS Covered – CAS Determination </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1" y="1485900"/>
            <a:ext cx="5902158" cy="4393692"/>
          </a:xfrm>
        </p:spPr>
        <p:txBody>
          <a:bodyPr>
            <a:normAutofit fontScale="62500" lnSpcReduction="20000"/>
          </a:bodyPr>
          <a:lstStyle/>
          <a:p>
            <a:pPr marL="285750" indent="-285750">
              <a:spcAft>
                <a:spcPts val="2400"/>
              </a:spcAft>
              <a:buClr>
                <a:schemeClr val="accent2"/>
              </a:buClr>
              <a:buSzPct val="150000"/>
              <a:buFont typeface="Arial" panose="020B0604020202020204" pitchFamily="34" charset="0"/>
              <a:buChar char="•"/>
            </a:pPr>
            <a:r>
              <a:rPr lang="en-US" sz="2400"/>
              <a:t>FAR Part </a:t>
            </a:r>
            <a:r>
              <a:rPr lang="en-US" sz="2000"/>
              <a:t>To be CAS covered, you must have a “trigger” contract.</a:t>
            </a:r>
          </a:p>
          <a:p>
            <a:pPr marL="285750" indent="-285750">
              <a:spcAft>
                <a:spcPts val="2400"/>
              </a:spcAft>
              <a:buClr>
                <a:schemeClr val="accent2"/>
              </a:buClr>
              <a:buSzPct val="150000"/>
              <a:buFont typeface="Arial" panose="020B0604020202020204" pitchFamily="34" charset="0"/>
              <a:buChar char="•"/>
            </a:pPr>
            <a:r>
              <a:rPr lang="en-US" sz="2000"/>
              <a:t>Once a trigger contract, “triggers” CAS coverage, then all subsequent awards over $2M will be CAS covered, unless and exemption applies.</a:t>
            </a:r>
          </a:p>
          <a:p>
            <a:pPr marL="285750" indent="-285750">
              <a:spcAft>
                <a:spcPts val="2400"/>
              </a:spcAft>
              <a:buClr>
                <a:schemeClr val="accent2"/>
              </a:buClr>
              <a:buSzPct val="150000"/>
              <a:buFont typeface="Arial" panose="020B0604020202020204" pitchFamily="34" charset="0"/>
              <a:buChar char="•"/>
            </a:pPr>
            <a:r>
              <a:rPr lang="en-US" sz="2000"/>
              <a:t>The $2M will be adjusted from time to time to align with TINA</a:t>
            </a:r>
          </a:p>
          <a:p>
            <a:pPr marL="285750" indent="-285750">
              <a:spcAft>
                <a:spcPts val="600"/>
              </a:spcAft>
              <a:buClr>
                <a:schemeClr val="accent2"/>
              </a:buClr>
              <a:buSzPct val="150000"/>
              <a:buFont typeface="Arial" panose="020B0604020202020204" pitchFamily="34" charset="0"/>
              <a:buChar char="•"/>
            </a:pPr>
            <a:r>
              <a:rPr lang="en-US" sz="2000"/>
              <a:t>Exemptions are:</a:t>
            </a:r>
          </a:p>
          <a:p>
            <a:pPr marL="742950" lvl="1" indent="-285750">
              <a:spcAft>
                <a:spcPts val="600"/>
              </a:spcAft>
              <a:buClr>
                <a:schemeClr val="accent2"/>
              </a:buClr>
              <a:buSzPct val="150000"/>
              <a:buFont typeface="Arial" panose="020B0604020202020204" pitchFamily="34" charset="0"/>
              <a:buChar char="•"/>
            </a:pPr>
            <a:r>
              <a:rPr lang="en-US" sz="2000" b="1"/>
              <a:t>Competitive, Firm Fixed Price</a:t>
            </a:r>
            <a:r>
              <a:rPr lang="en-US" sz="2000"/>
              <a:t>, </a:t>
            </a:r>
          </a:p>
          <a:p>
            <a:pPr marL="742950" lvl="1" indent="-285750">
              <a:spcAft>
                <a:spcPts val="600"/>
              </a:spcAft>
              <a:buClr>
                <a:schemeClr val="accent2"/>
              </a:buClr>
              <a:buSzPct val="150000"/>
              <a:buFont typeface="Arial" panose="020B0604020202020204" pitchFamily="34" charset="0"/>
              <a:buChar char="•"/>
            </a:pPr>
            <a:r>
              <a:rPr lang="en-US" sz="2000" b="1"/>
              <a:t>Commercial Items</a:t>
            </a:r>
          </a:p>
          <a:p>
            <a:pPr marL="742950" lvl="1" indent="-285750">
              <a:spcAft>
                <a:spcPts val="600"/>
              </a:spcAft>
              <a:buClr>
                <a:schemeClr val="accent2"/>
              </a:buClr>
              <a:buSzPct val="150000"/>
              <a:buFont typeface="Arial" panose="020B0604020202020204" pitchFamily="34" charset="0"/>
              <a:buChar char="•"/>
            </a:pPr>
            <a:r>
              <a:rPr lang="en-US"/>
              <a:t>Small Businesses are exempt </a:t>
            </a:r>
          </a:p>
          <a:p>
            <a:pPr marL="742950" lvl="1" indent="-285750">
              <a:spcAft>
                <a:spcPts val="600"/>
              </a:spcAft>
              <a:buClr>
                <a:schemeClr val="accent2"/>
              </a:buClr>
              <a:buSzPct val="150000"/>
              <a:buFont typeface="Arial" panose="020B0604020202020204" pitchFamily="34" charset="0"/>
              <a:buChar char="•"/>
            </a:pPr>
            <a:r>
              <a:rPr lang="en-US"/>
              <a:t>Sealed Bid Contracts</a:t>
            </a:r>
          </a:p>
          <a:p>
            <a:pPr marL="742950" lvl="1" indent="-285750">
              <a:spcAft>
                <a:spcPts val="600"/>
              </a:spcAft>
              <a:buClr>
                <a:schemeClr val="accent2"/>
              </a:buClr>
              <a:buSzPct val="150000"/>
              <a:buFont typeface="Arial" panose="020B0604020202020204" pitchFamily="34" charset="0"/>
              <a:buChar char="•"/>
            </a:pPr>
            <a:r>
              <a:rPr lang="en-US"/>
              <a:t>Price Set by Law or Regulation</a:t>
            </a:r>
          </a:p>
          <a:p>
            <a:pPr marL="285750" indent="-285750">
              <a:buFont typeface="Arial" panose="020B0604020202020204" pitchFamily="34" charset="0"/>
              <a:buChar char="•"/>
            </a:pPr>
            <a:r>
              <a:rPr lang="en-US" sz="2400"/>
              <a:t> </a:t>
            </a:r>
          </a:p>
          <a:p>
            <a:pPr marL="285750" indent="-285750">
              <a:spcAft>
                <a:spcPts val="2400"/>
              </a:spcAft>
              <a:buSzPct val="150000"/>
            </a:pPr>
            <a:endParaRPr lang="en-US" sz="2400" b="1">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a:p>
          <a:p>
            <a:endParaRPr lang="en-US" dirty="0"/>
          </a:p>
        </p:txBody>
      </p:sp>
      <p:pic>
        <p:nvPicPr>
          <p:cNvPr id="4" name="Picture 3">
            <a:extLst>
              <a:ext uri="{FF2B5EF4-FFF2-40B4-BE49-F238E27FC236}">
                <a16:creationId xmlns:a16="http://schemas.microsoft.com/office/drawing/2014/main" id="{886CB3DC-D870-BE17-0DDC-60C89291D526}"/>
              </a:ext>
            </a:extLst>
          </p:cNvPr>
          <p:cNvPicPr>
            <a:picLocks noChangeAspect="1"/>
          </p:cNvPicPr>
          <p:nvPr/>
        </p:nvPicPr>
        <p:blipFill>
          <a:blip r:embed="rId3"/>
          <a:stretch>
            <a:fillRect/>
          </a:stretch>
        </p:blipFill>
        <p:spPr>
          <a:xfrm>
            <a:off x="6780385" y="1712068"/>
            <a:ext cx="4929014" cy="4992410"/>
          </a:xfrm>
          <a:prstGeom prst="rect">
            <a:avLst/>
          </a:prstGeom>
        </p:spPr>
      </p:pic>
    </p:spTree>
    <p:extLst>
      <p:ext uri="{BB962C8B-B14F-4D97-AF65-F5344CB8AC3E}">
        <p14:creationId xmlns:p14="http://schemas.microsoft.com/office/powerpoint/2010/main" val="92125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a:bodyPr>
          <a:lstStyle/>
          <a:p>
            <a:r>
              <a:rPr lang="en-GB" sz="2000" dirty="0">
                <a:solidFill>
                  <a:srgbClr val="5B676F"/>
                </a:solidFill>
                <a:latin typeface="Arial"/>
                <a:cs typeface="Arial"/>
              </a:rPr>
              <a:t>Fundamental requirements</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0" y="1485900"/>
            <a:ext cx="10506991" cy="4393692"/>
          </a:xfrm>
        </p:spPr>
        <p:txBody>
          <a:bodyPr>
            <a:normAutofit/>
          </a:bodyPr>
          <a:lstStyle/>
          <a:p>
            <a:pPr marL="285750" indent="-285750">
              <a:buFont typeface="Arial" panose="020B0604020202020204" pitchFamily="34" charset="0"/>
              <a:buChar char="•"/>
            </a:pPr>
            <a:r>
              <a:rPr lang="en-US" sz="2400" dirty="0"/>
              <a:t>Disclose practices (when applicable)</a:t>
            </a:r>
          </a:p>
          <a:p>
            <a:pPr marL="285750" indent="-285750">
              <a:buFont typeface="Arial" panose="020B0604020202020204" pitchFamily="34" charset="0"/>
              <a:buChar char="•"/>
            </a:pPr>
            <a:r>
              <a:rPr lang="en-US" sz="2400" dirty="0"/>
              <a:t>Follow consistently established cost accounting practices</a:t>
            </a:r>
          </a:p>
          <a:p>
            <a:pPr marL="514350" lvl="1" indent="-285750"/>
            <a:r>
              <a:rPr lang="en-US" sz="2200" dirty="0"/>
              <a:t>Not just disclosed practices</a:t>
            </a:r>
          </a:p>
          <a:p>
            <a:pPr marL="514350" lvl="1" indent="-285750"/>
            <a:r>
              <a:rPr lang="en-US" sz="2200" dirty="0"/>
              <a:t>May change prospectively or retroactively within same fiscal year with Administrative Contracting Officer (ACO) approval.</a:t>
            </a:r>
          </a:p>
          <a:p>
            <a:pPr marL="514350" lvl="1" indent="-285750"/>
            <a:r>
              <a:rPr lang="en-US" sz="2200" dirty="0"/>
              <a:t>Cost impact/price adjustment liability</a:t>
            </a:r>
          </a:p>
          <a:p>
            <a:pPr marL="514350" lvl="1" indent="-285750"/>
            <a:r>
              <a:rPr lang="en-US" sz="2200" dirty="0"/>
              <a:t> </a:t>
            </a:r>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319765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343-7759-EE64-AAF8-58672B47D348}"/>
              </a:ext>
            </a:extLst>
          </p:cNvPr>
          <p:cNvSpPr>
            <a:spLocks noGrp="1"/>
          </p:cNvSpPr>
          <p:nvPr>
            <p:ph type="title"/>
          </p:nvPr>
        </p:nvSpPr>
        <p:spPr>
          <a:xfrm>
            <a:off x="355119" y="299678"/>
            <a:ext cx="10634472" cy="791398"/>
          </a:xfrm>
        </p:spPr>
        <p:txBody>
          <a:bodyPr>
            <a:normAutofit/>
          </a:bodyPr>
          <a:lstStyle/>
          <a:p>
            <a:r>
              <a:rPr lang="en-GB" sz="2000" dirty="0">
                <a:solidFill>
                  <a:srgbClr val="5B676F"/>
                </a:solidFill>
                <a:latin typeface="Arial"/>
                <a:cs typeface="Arial"/>
              </a:rPr>
              <a:t>Cost Accounting Standards Threshold</a:t>
            </a:r>
            <a:endParaRPr lang="en-US" sz="2000" dirty="0"/>
          </a:p>
        </p:txBody>
      </p:sp>
      <p:sp>
        <p:nvSpPr>
          <p:cNvPr id="3" name="Content Placeholder 2">
            <a:extLst>
              <a:ext uri="{FF2B5EF4-FFF2-40B4-BE49-F238E27FC236}">
                <a16:creationId xmlns:a16="http://schemas.microsoft.com/office/drawing/2014/main" id="{37517624-F3EF-708E-145F-2AE95FD10105}"/>
              </a:ext>
            </a:extLst>
          </p:cNvPr>
          <p:cNvSpPr>
            <a:spLocks noGrp="1"/>
          </p:cNvSpPr>
          <p:nvPr>
            <p:ph idx="1"/>
          </p:nvPr>
        </p:nvSpPr>
        <p:spPr>
          <a:xfrm>
            <a:off x="482600" y="1485900"/>
            <a:ext cx="10506991" cy="4393692"/>
          </a:xfrm>
        </p:spPr>
        <p:txBody>
          <a:bodyPr>
            <a:normAutofit fontScale="92500" lnSpcReduction="20000"/>
          </a:bodyPr>
          <a:lstStyle/>
          <a:p>
            <a:pPr marL="285750" indent="-285750">
              <a:buFont typeface="Arial" panose="020B0604020202020204" pitchFamily="34" charset="0"/>
              <a:buChar char="•"/>
            </a:pPr>
            <a:r>
              <a:rPr lang="en-US" sz="2400" dirty="0"/>
              <a:t>The Threshold for determining CAS coverage is the same as the Truth in Negotiations Act (TINA) threshold.  It  can be found at 10 U.S. Code § 2306a – Cost or Pricing data: Truth in Negotiations.  Currently the threshold is $2M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41 U.S.C, Subtitle I – Federal Procurement Policy, Sec. §1502</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FAR Part 30 – Cost Accounting Standards Administration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FAR Part 99 </a:t>
            </a:r>
          </a:p>
          <a:p>
            <a:pPr marL="285750" indent="-285750">
              <a:spcAft>
                <a:spcPts val="2400"/>
              </a:spcAft>
              <a:buSzPct val="150000"/>
            </a:pPr>
            <a:endParaRPr lang="en-US" sz="2400" b="1" dirty="0">
              <a:latin typeface="Calibri" panose="020F0502020204030204" pitchFamily="34" charset="0"/>
            </a:endParaRPr>
          </a:p>
          <a:p>
            <a:pPr marL="285750" indent="-285750">
              <a:spcAft>
                <a:spcPts val="2400"/>
              </a:spcAft>
              <a:buClr>
                <a:schemeClr val="accent2"/>
              </a:buClr>
              <a:buSzPct val="1500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220106701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229</TotalTime>
  <Words>2695</Words>
  <Application>Microsoft Office PowerPoint</Application>
  <PresentationFormat>Widescreen</PresentationFormat>
  <Paragraphs>259</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Gill Sans MT</vt:lpstr>
      <vt:lpstr>Parcel</vt:lpstr>
      <vt:lpstr>Cost Accounting Standards - Basics</vt:lpstr>
      <vt:lpstr>History of the Cost Accounting Standards </vt:lpstr>
      <vt:lpstr>Admiral H. G. Rickover – Deputy Commander for Nuclear Propulsion, Naval Ship Systems Command – 1968 </vt:lpstr>
      <vt:lpstr>Address by the Comptroller General of the United States, Elmer B. Staats, Dallas Texas, September 11, 1969</vt:lpstr>
      <vt:lpstr>CAS Overview</vt:lpstr>
      <vt:lpstr>CAS Application</vt:lpstr>
      <vt:lpstr>Is your Organization CAS Covered – CAS Determination </vt:lpstr>
      <vt:lpstr>Fundamental requirements</vt:lpstr>
      <vt:lpstr>Cost Accounting Standards Threshold</vt:lpstr>
      <vt:lpstr>CAS Determination </vt:lpstr>
      <vt:lpstr>Full Or Modified Coverage </vt:lpstr>
      <vt:lpstr>Full Or Modified Coverage – Applicable Standards </vt:lpstr>
      <vt:lpstr>Full Or Modified Coverage </vt:lpstr>
      <vt:lpstr>PowerPoint Presentation</vt:lpstr>
      <vt:lpstr> 19 Cost accounting Standards </vt:lpstr>
      <vt:lpstr>Cost Accounting Standards – Consistency  </vt:lpstr>
      <vt:lpstr>Cost Accounting Standards – Allocation  </vt:lpstr>
      <vt:lpstr>Cost accounting Standards – Compensation  </vt:lpstr>
      <vt:lpstr> Cost Accounting Standards – Tangible Assets, Capital Standards, and Insurance  </vt:lpstr>
      <vt:lpstr> Cost Accounting Standards – disclosure statement </vt:lpstr>
      <vt:lpstr> Cost Accounting Standards – Non-Compliances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Negotiation Memorandum Training</dc:title>
  <dc:creator>Marshall Haney</dc:creator>
  <cp:lastModifiedBy>Marshall Haney</cp:lastModifiedBy>
  <cp:revision>8</cp:revision>
  <dcterms:created xsi:type="dcterms:W3CDTF">2023-06-07T15:32:50Z</dcterms:created>
  <dcterms:modified xsi:type="dcterms:W3CDTF">2023-06-08T14:31:45Z</dcterms:modified>
</cp:coreProperties>
</file>